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  <p:sldMasterId id="214748371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704C05-89C9-4D73-83D9-A584EFAEF777}">
  <a:tblStyle styleId="{49704C05-89C9-4D73-83D9-A584EFAEF7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3b0d66e6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3b0d66e6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3b0d66e62e_0_1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3b0d66e62e_0_1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3b0d66e62e_0_14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3b0d66e62e_0_14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3b0d66e62e_0_1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3b0d66e62e_0_1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3b0d66e62e_0_1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3b0d66e62e_0_1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3b0d66e62e_0_1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3b0d66e62e_0_1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3b0d66e62e_0_14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3b0d66e62e_0_14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3cc0c4c2a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3cc0c4c2a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3cc0c4c2a0_0_3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3cc0c4c2a0_0_3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cc0c4c2a0_0_5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cc0c4c2a0_0_5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3cc0c4c2a0_0_7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3cc0c4c2a0_0_7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b0d66e62e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3b0d66e62e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3cc0c4c2a0_0_8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3cc0c4c2a0_0_8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3cc0c4c2a0_0_9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3cc0c4c2a0_0_9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3cc0c4c2a0_0_10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3cc0c4c2a0_0_10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3cc0c4c2a0_0_1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3cc0c4c2a0_0_1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3cc0c4c2a0_0_1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3cc0c4c2a0_0_12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3cc0c4c2a0_0_1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3cc0c4c2a0_0_1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cc0c4c2a0_0_14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cc0c4c2a0_0_14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cc0c4c2a0_0_15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cc0c4c2a0_0_15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3b0d66e62e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3b0d66e62e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b0d66e62e_0_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b0d66e62e_0_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3b0d66e62e_0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3b0d66e62e_0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3b0d66e62e_0_7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3b0d66e62e_0_7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b0d66e62e_0_8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3b0d66e62e_0_8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3b0d66e62e_0_10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3b0d66e62e_0_10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3b0d66e62e_0_1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3b0d66e62e_0_1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" name="Google Shape;83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85" name="Google Shape;85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" name="Google Shape;93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" name="Google Shape;113;p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/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3" name="Google Shape;18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/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" name="Google Shape;23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5" name="Google Shape;235;p3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6" name="Google Shape;236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3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9" name="Google Shape;239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42" name="Google Shape;242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" name="Google Shape;2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" name="Google Shape;26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3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63" name="Google Shape;263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66" name="Google Shape;266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69" name="Google Shape;269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72" name="Google Shape;27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3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82" name="Google Shape;28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5" name="Google Shape;295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0" name="Google Shape;300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4" name="Google Shape;30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8" name="Google Shape;308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2" name="Google Shape;31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6" name="Google Shape;31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7" name="Google Shape;3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" name="Google Shape;32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2" name="Google Shape;3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7" name="Google Shape;3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1" name="Google Shape;341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45" name="Google Shape;345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9" name="Google Shape;349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3" name="Google Shape;35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4" name="Google Shape;36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6" name="Google Shape;36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8" name="Google Shape;368;p3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9" name="Google Shape;3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74" name="Google Shape;3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5" name="Google Shape;3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9" name="Google Shape;3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3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84" name="Google Shape;3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3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9" name="Google Shape;38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94" name="Google Shape;39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9" name="Google Shape;39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5" name="Google Shape;40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7" name="Google Shape;40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1" name="Google Shape;41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3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6" name="Google Shape;41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1" name="Google Shape;42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6" name="Google Shape;42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3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1" name="Google Shape;43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3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3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6" name="Google Shape;43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3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1" name="Google Shape;44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6" name="Google Shape;44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2" name="Google Shape;4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4" name="Google Shape;4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58" name="Google Shape;45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4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3" name="Google Shape;46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4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68" name="Google Shape;46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4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73" name="Google Shape;47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4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78" name="Google Shape;47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4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83" name="Google Shape;48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4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88" name="Google Shape;48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4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93" name="Google Shape;49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4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9" name="Google Shape;49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1" name="Google Shape;50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4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04" name="Google Shape;50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4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4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509" name="Google Shape;509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4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p4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14" name="Google Shape;51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1" name="Google Shape;52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3" name="Google Shape;52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7" name="Google Shape;527;p4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9" name="Google Shape;529;p42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4" name="Google Shape;53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1" name="Google Shape;551;p4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43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3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3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2" name="Google Shape;56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4" name="Google Shape;56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4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1" name="Google Shape;58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3" name="Google Shape;58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0" name="Google Shape;60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4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1" name="Google Shape;611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9" name="Google Shape;61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1" name="Google Shape;62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0" name="Google Shape;630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8" name="Google Shape;6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1" name="Google Shape;65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0" name="Google Shape;660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663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3" name="Google Shape;67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5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5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5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5" name="Google Shape;695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4" name="Google Shape;704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6" name="Google Shape;706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5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5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5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6" name="Google Shape;726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8" name="Google Shape;728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5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5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5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1" name="Google Shape;741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1" name="Google Shape;75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3" name="Google Shape;75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6" name="Google Shape;76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5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5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5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5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1" name="Google Shape;791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1" name="Google Shape;80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3" name="Google Shape;803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4" name="Google Shape;804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5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5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5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6" name="Google Shape;816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6" name="Google Shape;82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8" name="Google Shape;82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9" name="Google Shape;82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3" name="Google Shape;843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6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4" name="Google Shape;85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6" name="Google Shape;85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857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1" name="Google Shape;87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2" name="Google Shape;882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4" name="Google Shape;884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9" name="Google Shape;89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0" name="Google Shape;910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2" name="Google Shape;912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" name="Google Shape;913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5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7" name="Google Shape;92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8" name="Google Shape;938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9" name="Google Shape;939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0" name="Google Shape;940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6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6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6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6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7" name="Google Shape;957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8" name="Google Shape;96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0" name="Google Shape;970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8" name="Google Shape;988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9" name="Google Shape;999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0" name="Google Shape;100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1" name="Google Shape;1001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6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9" name="Google Shape;1019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0" name="Google Shape;1030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2" name="Google Shape;1032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6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6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6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6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6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50" name="Google Shape;1050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63" name="Google Shape;10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6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65" name="Google Shape;1065;p6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71" name="Google Shape;10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4" name="Google Shape;107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9" name="Google Shape;1079;p6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83" name="Google Shape;1083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84" name="Google Shape;10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0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[Security misconfiguration]</a:t>
            </a:r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9"/>
          <p:cNvSpPr/>
          <p:nvPr/>
        </p:nvSpPr>
        <p:spPr>
          <a:xfrm flipH="1">
            <a:off x="990525" y="1480575"/>
            <a:ext cx="3477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Unauthenticated Http session open on the victim.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0" name="Google Shape;1190;p7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1" name="Google Shape;119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2" name="Google Shape;1192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9"/>
          <p:cNvGrpSpPr/>
          <p:nvPr/>
        </p:nvGrpSpPr>
        <p:grpSpPr>
          <a:xfrm>
            <a:off x="5336431" y="887903"/>
            <a:ext cx="533372" cy="533480"/>
            <a:chOff x="457200" y="1378813"/>
            <a:chExt cx="695400" cy="695450"/>
          </a:xfrm>
        </p:grpSpPr>
        <p:sp>
          <p:nvSpPr>
            <p:cNvPr id="1194" name="Google Shape;119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5" name="Google Shape;1195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6" name="Google Shape;1196;p79"/>
          <p:cNvSpPr/>
          <p:nvPr/>
        </p:nvSpPr>
        <p:spPr>
          <a:xfrm flipH="1">
            <a:off x="5025625" y="1480575"/>
            <a:ext cx="33528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the webdav server and hidden folders and password file.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2" name="Google Shape;12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37050" cy="24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9350"/>
            <a:ext cx="9144001" cy="12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050" y="0"/>
            <a:ext cx="4706951" cy="2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0"/>
          <p:cNvPicPr preferRelativeResize="0"/>
          <p:nvPr/>
        </p:nvPicPr>
        <p:blipFill rotWithShape="1">
          <a:blip r:embed="rId6">
            <a:alphaModFix/>
          </a:blip>
          <a:srcRect b="27551"/>
          <a:stretch/>
        </p:blipFill>
        <p:spPr>
          <a:xfrm>
            <a:off x="0" y="3383550"/>
            <a:ext cx="9143999" cy="1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1" name="Google Shape;121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5029101" cy="4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00" y="3382463"/>
            <a:ext cx="4127200" cy="122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800" y="0"/>
            <a:ext cx="4127200" cy="3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[Local File inclusion]</a:t>
            </a:r>
            <a:endParaRPr/>
          </a:p>
        </p:txBody>
      </p:sp>
      <p:sp>
        <p:nvSpPr>
          <p:cNvPr id="1219" name="Google Shape;1219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82"/>
          <p:cNvSpPr/>
          <p:nvPr/>
        </p:nvSpPr>
        <p:spPr>
          <a:xfrm flipH="1">
            <a:off x="570000" y="1480575"/>
            <a:ext cx="37308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php payload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metasploit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login credentials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Decryption</a:t>
            </a:r>
            <a:endParaRPr sz="2100"/>
          </a:p>
        </p:txBody>
      </p:sp>
      <p:grpSp>
        <p:nvGrpSpPr>
          <p:cNvPr id="1221" name="Google Shape;1221;p8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2" name="Google Shape;122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3" name="Google Shape;1223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82"/>
          <p:cNvGrpSpPr/>
          <p:nvPr/>
        </p:nvGrpSpPr>
        <p:grpSpPr>
          <a:xfrm>
            <a:off x="4883031" y="887903"/>
            <a:ext cx="533372" cy="533480"/>
            <a:chOff x="457200" y="1378813"/>
            <a:chExt cx="695400" cy="695450"/>
          </a:xfrm>
        </p:grpSpPr>
        <p:sp>
          <p:nvSpPr>
            <p:cNvPr id="1225" name="Google Shape;1225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6" name="Google Shape;1226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7" name="Google Shape;1227;p82"/>
          <p:cNvSpPr/>
          <p:nvPr/>
        </p:nvSpPr>
        <p:spPr>
          <a:xfrm flipH="1">
            <a:off x="4883025" y="1480575"/>
            <a:ext cx="37308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Privilege escalation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the webdav server.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code execution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3" name="Google Shape;12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65750" cy="19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1906750"/>
            <a:ext cx="54657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750" y="0"/>
            <a:ext cx="3678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750" y="990600"/>
            <a:ext cx="3678251" cy="2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750" y="3072150"/>
            <a:ext cx="3678251" cy="1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8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4" name="Google Shape;1244;p8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50" name="Google Shape;125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51" name="Google Shape;1251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5"/>
          <p:cNvSpPr/>
          <p:nvPr/>
        </p:nvSpPr>
        <p:spPr>
          <a:xfrm>
            <a:off x="367350" y="1467800"/>
            <a:ext cx="8409300" cy="2839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port scan occur at 00:30 and 14:30.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43,951 packets were sent from 192.168.1.105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high number of packets indicates that was a port scan.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85"/>
          <p:cNvSpPr txBox="1">
            <a:spLocks noGrp="1"/>
          </p:cNvSpPr>
          <p:nvPr>
            <p:ph type="body" idx="3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254" name="Google Shape;125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500" y="1467775"/>
            <a:ext cx="3783150" cy="21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" y="1467775"/>
            <a:ext cx="4613375" cy="21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63" name="Google Shape;126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6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request occurred at 14:30. And 1 request were made.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secret_folder was requested. The folder contain the user Ryan password hashes and the path to reach the webdav server.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86"/>
          <p:cNvSpPr txBox="1">
            <a:spLocks noGrp="1"/>
          </p:cNvSpPr>
          <p:nvPr>
            <p:ph type="body" idx="3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66" name="Google Shape;12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668999" cy="27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400" y="1467800"/>
            <a:ext cx="4363925" cy="27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87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12,108 requests were made.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Almost 12,000 requests were made before the attacker discovered the password.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87"/>
          <p:cNvSpPr txBox="1">
            <a:spLocks noGrp="1"/>
          </p:cNvSpPr>
          <p:nvPr>
            <p:ph type="body" idx="3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78" name="Google Shape;12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492475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025" y="1467800"/>
            <a:ext cx="4029624" cy="2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6" name="Google Shape;1286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87" name="Google Shape;128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88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58 requests were made to this directory.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root user’s files were requested. The flag.txt file.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88"/>
          <p:cNvSpPr txBox="1">
            <a:spLocks noGrp="1"/>
          </p:cNvSpPr>
          <p:nvPr>
            <p:ph type="body" idx="3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90" name="Google Shape;12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797574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00" y="1467775"/>
            <a:ext cx="4254650" cy="2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100" name="Google Shape;1100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01" name="Google Shape;1101;p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7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03" name="Google Shape;11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4" name="Google Shape;11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7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06" name="Google Shape;11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7" name="Google Shape;11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7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09" name="Google Shape;11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0" name="Google Shape;11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12" name="Google Shape;11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3" name="Google Shape;11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71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1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1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71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8" name="Google Shape;12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" y="0"/>
            <a:ext cx="8573400" cy="2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00" y="2775325"/>
            <a:ext cx="8518925" cy="2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90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12" name="Google Shape;1312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9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Excessive http requests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300">
                <a:solidFill>
                  <a:schemeClr val="dk1"/>
                </a:solidFill>
              </a:rPr>
              <a:t>WHEN sum() of ‘http.request.packets’ count OVER all documents IS ABOVE 5000 for the last 1 minute.</a:t>
            </a:r>
            <a:endParaRPr sz="1400"/>
          </a:p>
        </p:txBody>
      </p:sp>
      <p:sp>
        <p:nvSpPr>
          <p:cNvPr id="1314" name="Google Shape;1314;p9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Intrusion Detection System rules on the Network.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Network scan and host sweep filter tools.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Host-based IDSs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Operating System guessing prevention.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Profile based detection system or Anomalies detection system alert.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320" name="Google Shape;1320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Http Request Size Monitor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WHEN sum() of ‘http.request.bytes’ OVER all documents IS ABOVE 3500 bytes for the last 1 minute</a:t>
            </a:r>
            <a:endParaRPr sz="900"/>
          </a:p>
        </p:txBody>
      </p:sp>
      <p:sp>
        <p:nvSpPr>
          <p:cNvPr id="1322" name="Google Shape;1322;p9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https, http over SSL/TLS.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Filter all http requests.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permissions on the web server directory.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 protection systems, such as encryption/decryption for access.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OSs file security monitoring such as Active Directory.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Server side input validation.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28" name="Google Shape;1328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4662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login error count.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WHEN sum() OF login error count for a user IS ABOVE 10 within 3mn.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0" name="Google Shape;1330;p9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Two factor authentication, using phone number, authentication Apps.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 CAPTCHA to prevent automated login.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/>
              <a:t>Set password complexity policy.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/>
              <a:t>Use multiple login URLs.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Block unauthorized access to servers.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36" name="Google Shape;1336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9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Excessive http errors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50"/>
              <a:buFont typeface="Roboto"/>
              <a:buChar char="-"/>
            </a:pPr>
            <a:r>
              <a:rPr lang="en" sz="1450">
                <a:solidFill>
                  <a:srgbClr val="1D1C1D"/>
                </a:solidFill>
                <a:highlight>
                  <a:srgbClr val="FFFFFF"/>
                </a:highlight>
              </a:rPr>
              <a:t>WHEN count() GROUPED OVER top 5 'http.response.status_code' IS ABOVE 400 FOR THE LAST 5 minutes</a:t>
            </a:r>
            <a:endParaRPr sz="14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8" name="Google Shape;1338;p9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factor authentication for any login access to the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Periodic server software update for new patches.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URL redirection.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44" name="Google Shape;1344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5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1524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212529"/>
                </a:solidFill>
                <a:highlight>
                  <a:srgbClr val="FFFFFF"/>
                </a:highlight>
              </a:rPr>
              <a:t>CPU usage monitor</a:t>
            </a:r>
            <a:endParaRPr sz="1400"/>
          </a:p>
          <a:p>
            <a:pPr marL="0" marR="1524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marR="152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</a:rPr>
              <a:t>WHEN max() OF system.process.cpu.total.pct OVER all documents IS ABOVE 0.5 FOR THE LAST 3 minutes.</a:t>
            </a:r>
            <a:endParaRPr sz="14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marR="152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46" name="Google Shape;1346;p95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unauthorized files uploading on the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 Integrity Monitoring solutions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Authenticate all remote connection to the webdav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unauthorized software or script to run on the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OS based firewall to block any code execution attempt on the server.</a:t>
            </a:r>
            <a:endParaRPr sz="1400">
              <a:solidFill>
                <a:schemeClr val="dk1"/>
              </a:solidFill>
            </a:endParaRPr>
          </a:p>
          <a:p>
            <a:pPr marL="457200" marR="1524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212529"/>
                </a:solidFill>
                <a:highlight>
                  <a:schemeClr val="lt1"/>
                </a:highlight>
              </a:rPr>
              <a:t>Logs endpoint events</a:t>
            </a:r>
            <a:endParaRPr sz="140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126" name="Google Shape;1126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3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32" name="Google Shape;1132;p7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133" name="Google Shape;113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34" name="Google Shape;1134;p73"/>
          <p:cNvSpPr txBox="1"/>
          <p:nvPr/>
        </p:nvSpPr>
        <p:spPr>
          <a:xfrm>
            <a:off x="6955435" y="910475"/>
            <a:ext cx="2015339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Address Range:192.168.1.1 – 192.168.1.105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Netmask: 192.168.1.1/24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Gateway:  192.168.1.1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192.168.1.1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Windows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Hypervisor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192.168.1.90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Kali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192.168.1.100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Elk Server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192.168.1.105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Capstone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6D9EB-0FA0-ABB5-CEF1-F06DCAA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19" y="908363"/>
            <a:ext cx="5148167" cy="389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142" name="Google Shape;1142;p74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149" name="Google Shape;114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0" name="Google Shape;1150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151" name="Google Shape;1151;p75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{49704C05-89C9-4D73-83D9-A584EFAEF777}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Elastic Stack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(Kibana logs and metrics)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6"/>
          <p:cNvSpPr txBox="1">
            <a:spLocks noGrp="1"/>
          </p:cNvSpPr>
          <p:nvPr>
            <p:ph type="title"/>
          </p:nvPr>
        </p:nvSpPr>
        <p:spPr>
          <a:xfrm>
            <a:off x="-12300" y="152400"/>
            <a:ext cx="9168600" cy="428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Vulnerability Assessment</a:t>
            </a:r>
            <a:endParaRPr sz="2000" dirty="0"/>
          </a:p>
        </p:txBody>
      </p:sp>
      <p:sp>
        <p:nvSpPr>
          <p:cNvPr id="1157" name="Google Shape;1157;p76"/>
          <p:cNvSpPr txBox="1">
            <a:spLocks noGrp="1"/>
          </p:cNvSpPr>
          <p:nvPr>
            <p:ph type="subTitle" idx="1"/>
          </p:nvPr>
        </p:nvSpPr>
        <p:spPr>
          <a:xfrm>
            <a:off x="0" y="5235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400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</a:t>
            </a:r>
            <a:r>
              <a:rPr lang="en" sz="1600" dirty="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600" dirty="0"/>
          </a:p>
        </p:txBody>
      </p:sp>
      <p:sp>
        <p:nvSpPr>
          <p:cNvPr id="1158" name="Google Shape;115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159" name="Google Shape;1159;p76"/>
          <p:cNvGraphicFramePr/>
          <p:nvPr>
            <p:extLst>
              <p:ext uri="{D42A27DB-BD31-4B8C-83A1-F6EECF244321}">
                <p14:modId xmlns:p14="http://schemas.microsoft.com/office/powerpoint/2010/main" val="3853605646"/>
              </p:ext>
            </p:extLst>
          </p:nvPr>
        </p:nvGraphicFramePr>
        <p:xfrm>
          <a:off x="467150" y="1049500"/>
          <a:ext cx="8512575" cy="4602330"/>
        </p:xfrm>
        <a:graphic>
          <a:graphicData uri="http://schemas.openxmlformats.org/drawingml/2006/table">
            <a:tbl>
              <a:tblPr>
                <a:noFill/>
                <a:tableStyleId>{49704C05-89C9-4D73-83D9-A584EFAEF777}</a:tableStyleId>
              </a:tblPr>
              <a:tblGrid>
                <a:gridCol w="283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A3A3E"/>
                          </a:solidFill>
                        </a:rPr>
                        <a:t>OpenSSH 7.7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600" b="1" dirty="0">
                        <a:solidFill>
                          <a:srgbClr val="3A3A3E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A3A3E"/>
                          </a:solidFill>
                          <a:highlight>
                            <a:srgbClr val="FFFFFF"/>
                          </a:highlight>
                        </a:rPr>
                        <a:t>CVE-2018-15473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allows a remote attacker to enumerate all accounts on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exists due to a logical error in auth2-gss.c, auth2-hostbased.c, and auth2-pubkey.c files when processing authentication requests.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remote attacker can send a specially crafted chain of packets and monitor behavior of openssh server to determine presence of a valid username. The server will drop connection upon receiving a malformed authentication packets if the username is valid.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</a:rPr>
                        <a:t>Apache HTTP 2.4.37 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</a:rPr>
                        <a:t>and prior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CVE-2018-17189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Apache HTTP server versions 2.4.37 and prior, by sending request bodies in a slow loris way to plain resources, the h2 stream for that request unnecessarily occupied a server thread cleaning up that incoming data. This affects only HTTP/2 (mod_http2) connections.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crashes processes which could result in Denial of Service.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77"/>
          <p:cNvSpPr/>
          <p:nvPr/>
        </p:nvSpPr>
        <p:spPr>
          <a:xfrm flipH="1">
            <a:off x="724425" y="1480575"/>
            <a:ext cx="37746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 scan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dirb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6" name="Google Shape;1166;p7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7" name="Google Shape;116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77"/>
          <p:cNvGrpSpPr/>
          <p:nvPr/>
        </p:nvGrpSpPr>
        <p:grpSpPr>
          <a:xfrm>
            <a:off x="4443619" y="947103"/>
            <a:ext cx="533372" cy="533480"/>
            <a:chOff x="457200" y="1378813"/>
            <a:chExt cx="695400" cy="695450"/>
          </a:xfrm>
        </p:grpSpPr>
        <p:sp>
          <p:nvSpPr>
            <p:cNvPr id="1170" name="Google Shape;11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1" name="Google Shape;11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77"/>
          <p:cNvSpPr/>
          <p:nvPr/>
        </p:nvSpPr>
        <p:spPr>
          <a:xfrm flipH="1">
            <a:off x="4578450" y="1480575"/>
            <a:ext cx="37746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login credentials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hidden folders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77"/>
          <p:cNvSpPr txBox="1"/>
          <p:nvPr/>
        </p:nvSpPr>
        <p:spPr>
          <a:xfrm>
            <a:off x="126000" y="97300"/>
            <a:ext cx="9168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Exploitation: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[Brute Force Vulnerability]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9" name="Google Shape;11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0815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25" y="152400"/>
            <a:ext cx="40624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43200"/>
            <a:ext cx="9143999" cy="8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7600"/>
            <a:ext cx="9143999" cy="121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1272</Words>
  <Application>Microsoft Office PowerPoint</Application>
  <PresentationFormat>On-screen Show (16:9)</PresentationFormat>
  <Paragraphs>282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Roboto Black</vt:lpstr>
      <vt:lpstr>Roboto</vt:lpstr>
      <vt:lpstr>Roboto Thin</vt:lpstr>
      <vt:lpstr>Roboto Light</vt:lpstr>
      <vt:lpstr>Roboto Medium</vt:lpstr>
      <vt:lpstr>Arial</vt:lpstr>
      <vt:lpstr>Simple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PowerPoint Presentation</vt:lpstr>
      <vt:lpstr>PowerPoint Presentation</vt:lpstr>
      <vt:lpstr>Exploitation: [Security misconfiguration]</vt:lpstr>
      <vt:lpstr>PowerPoint Presentation</vt:lpstr>
      <vt:lpstr>PowerPoint Presentation</vt:lpstr>
      <vt:lpstr>Exploitation: [Local File inclusion]</vt:lpstr>
      <vt:lpstr>PowerPoint Presentation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PowerPoint Presentation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SENAME HOUNTONDJI</cp:lastModifiedBy>
  <cp:revision>2</cp:revision>
  <dcterms:modified xsi:type="dcterms:W3CDTF">2022-07-16T16:50:10Z</dcterms:modified>
</cp:coreProperties>
</file>